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8" r:id="rId2"/>
    <p:sldId id="280" r:id="rId3"/>
    <p:sldId id="283" r:id="rId4"/>
    <p:sldId id="284" r:id="rId5"/>
  </p:sldIdLst>
  <p:sldSz cx="12192000" cy="6858000"/>
  <p:notesSz cx="6810375"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00D"/>
    <a:srgbClr val="8586A5"/>
    <a:srgbClr val="65D6F8"/>
    <a:srgbClr val="FFEC01"/>
    <a:srgbClr val="1E26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36DDA246-883B-46B9-93F3-2AF1D473FDB5}" type="datetimeFigureOut">
              <a:rPr lang="fr-FR" smtClean="0"/>
              <a:t>13/10/2023</a:t>
            </a:fld>
            <a:endParaRPr lang="fr-FR"/>
          </a:p>
        </p:txBody>
      </p:sp>
      <p:sp>
        <p:nvSpPr>
          <p:cNvPr id="4" name="Espace réservé de l'image des diapositives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62150580-CA23-4AAD-BADD-2C7C16B72B35}" type="slidenum">
              <a:rPr lang="fr-FR" smtClean="0"/>
              <a:t>‹N°›</a:t>
            </a:fld>
            <a:endParaRPr lang="fr-FR"/>
          </a:p>
        </p:txBody>
      </p:sp>
    </p:spTree>
    <p:extLst>
      <p:ext uri="{BB962C8B-B14F-4D97-AF65-F5344CB8AC3E}">
        <p14:creationId xmlns:p14="http://schemas.microsoft.com/office/powerpoint/2010/main" val="4127156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150580-CA23-4AAD-BADD-2C7C16B72B35}" type="slidenum">
              <a:rPr lang="fr-FR" smtClean="0"/>
              <a:t>1</a:t>
            </a:fld>
            <a:endParaRPr lang="fr-FR"/>
          </a:p>
        </p:txBody>
      </p:sp>
    </p:spTree>
    <p:extLst>
      <p:ext uri="{BB962C8B-B14F-4D97-AF65-F5344CB8AC3E}">
        <p14:creationId xmlns:p14="http://schemas.microsoft.com/office/powerpoint/2010/main" val="164007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150580-CA23-4AAD-BADD-2C7C16B72B35}" type="slidenum">
              <a:rPr lang="fr-FR" smtClean="0"/>
              <a:t>2</a:t>
            </a:fld>
            <a:endParaRPr lang="fr-FR"/>
          </a:p>
        </p:txBody>
      </p:sp>
    </p:spTree>
    <p:extLst>
      <p:ext uri="{BB962C8B-B14F-4D97-AF65-F5344CB8AC3E}">
        <p14:creationId xmlns:p14="http://schemas.microsoft.com/office/powerpoint/2010/main" val="239186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150580-CA23-4AAD-BADD-2C7C16B72B35}" type="slidenum">
              <a:rPr lang="fr-FR" smtClean="0"/>
              <a:t>3</a:t>
            </a:fld>
            <a:endParaRPr lang="fr-FR"/>
          </a:p>
        </p:txBody>
      </p:sp>
    </p:spTree>
    <p:extLst>
      <p:ext uri="{BB962C8B-B14F-4D97-AF65-F5344CB8AC3E}">
        <p14:creationId xmlns:p14="http://schemas.microsoft.com/office/powerpoint/2010/main" val="87047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Voyez-vous des thématiques clés en termes d’emploi-formation-compétences qui ressortent ?</a:t>
            </a:r>
          </a:p>
        </p:txBody>
      </p:sp>
      <p:sp>
        <p:nvSpPr>
          <p:cNvPr id="4" name="Espace réservé du numéro de diapositive 3"/>
          <p:cNvSpPr>
            <a:spLocks noGrp="1"/>
          </p:cNvSpPr>
          <p:nvPr>
            <p:ph type="sldNum" sz="quarter" idx="5"/>
          </p:nvPr>
        </p:nvSpPr>
        <p:spPr/>
        <p:txBody>
          <a:bodyPr/>
          <a:lstStyle/>
          <a:p>
            <a:fld id="{62150580-CA23-4AAD-BADD-2C7C16B72B35}" type="slidenum">
              <a:rPr lang="fr-FR" smtClean="0"/>
              <a:t>4</a:t>
            </a:fld>
            <a:endParaRPr lang="fr-FR"/>
          </a:p>
        </p:txBody>
      </p:sp>
    </p:spTree>
    <p:extLst>
      <p:ext uri="{BB962C8B-B14F-4D97-AF65-F5344CB8AC3E}">
        <p14:creationId xmlns:p14="http://schemas.microsoft.com/office/powerpoint/2010/main" val="266698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F4526-DC6A-406E-9802-78F5C529C74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92847A6-78A0-4697-AF7A-1A03FD1A5B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2A52743-7BFA-4C40-9526-81853A7CECDF}"/>
              </a:ext>
            </a:extLst>
          </p:cNvPr>
          <p:cNvSpPr>
            <a:spLocks noGrp="1"/>
          </p:cNvSpPr>
          <p:nvPr>
            <p:ph type="dt" sz="half" idx="10"/>
          </p:nvPr>
        </p:nvSpPr>
        <p:spPr/>
        <p:txBody>
          <a:bodyPr/>
          <a:lstStyle/>
          <a:p>
            <a:fld id="{97A76FFF-6DF8-4EC1-9217-96E041F9E977}" type="datetimeFigureOut">
              <a:rPr lang="fr-FR" smtClean="0"/>
              <a:t>13/10/2023</a:t>
            </a:fld>
            <a:endParaRPr lang="fr-FR"/>
          </a:p>
        </p:txBody>
      </p:sp>
      <p:sp>
        <p:nvSpPr>
          <p:cNvPr id="5" name="Espace réservé du pied de page 4">
            <a:extLst>
              <a:ext uri="{FF2B5EF4-FFF2-40B4-BE49-F238E27FC236}">
                <a16:creationId xmlns:a16="http://schemas.microsoft.com/office/drawing/2014/main" id="{DEDA8FC8-99DD-46A1-9D29-C61552853F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F7C172-B03B-4958-9AD8-738AC490604F}"/>
              </a:ext>
            </a:extLst>
          </p:cNvPr>
          <p:cNvSpPr>
            <a:spLocks noGrp="1"/>
          </p:cNvSpPr>
          <p:nvPr>
            <p:ph type="sldNum" sz="quarter" idx="12"/>
          </p:nvPr>
        </p:nvSpPr>
        <p:spPr/>
        <p:txBody>
          <a:bodyPr/>
          <a:lstStyle/>
          <a:p>
            <a:fld id="{225236FF-0BEA-47DE-A8D2-C0A573302F9D}" type="slidenum">
              <a:rPr lang="fr-FR" smtClean="0"/>
              <a:t>‹N°›</a:t>
            </a:fld>
            <a:endParaRPr lang="fr-FR"/>
          </a:p>
        </p:txBody>
      </p:sp>
    </p:spTree>
    <p:extLst>
      <p:ext uri="{BB962C8B-B14F-4D97-AF65-F5344CB8AC3E}">
        <p14:creationId xmlns:p14="http://schemas.microsoft.com/office/powerpoint/2010/main" val="418921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946FA4-6501-4D71-B662-FBBDD6E5BD7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1289976-6064-42CA-98F7-80696B8DA39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7EFA78-E079-41AD-8AA0-3C1EE03AEBEA}"/>
              </a:ext>
            </a:extLst>
          </p:cNvPr>
          <p:cNvSpPr>
            <a:spLocks noGrp="1"/>
          </p:cNvSpPr>
          <p:nvPr>
            <p:ph type="dt" sz="half" idx="10"/>
          </p:nvPr>
        </p:nvSpPr>
        <p:spPr/>
        <p:txBody>
          <a:bodyPr/>
          <a:lstStyle/>
          <a:p>
            <a:fld id="{97A76FFF-6DF8-4EC1-9217-96E041F9E977}" type="datetimeFigureOut">
              <a:rPr lang="fr-FR" smtClean="0"/>
              <a:t>13/10/2023</a:t>
            </a:fld>
            <a:endParaRPr lang="fr-FR"/>
          </a:p>
        </p:txBody>
      </p:sp>
      <p:sp>
        <p:nvSpPr>
          <p:cNvPr id="5" name="Espace réservé du pied de page 4">
            <a:extLst>
              <a:ext uri="{FF2B5EF4-FFF2-40B4-BE49-F238E27FC236}">
                <a16:creationId xmlns:a16="http://schemas.microsoft.com/office/drawing/2014/main" id="{0D4AE5D4-DC6E-4A4C-9CD4-0B55CD6446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5D58C9-C6FD-4596-B099-3B06A4A722D0}"/>
              </a:ext>
            </a:extLst>
          </p:cNvPr>
          <p:cNvSpPr>
            <a:spLocks noGrp="1"/>
          </p:cNvSpPr>
          <p:nvPr>
            <p:ph type="sldNum" sz="quarter" idx="12"/>
          </p:nvPr>
        </p:nvSpPr>
        <p:spPr/>
        <p:txBody>
          <a:bodyPr/>
          <a:lstStyle/>
          <a:p>
            <a:fld id="{225236FF-0BEA-47DE-A8D2-C0A573302F9D}" type="slidenum">
              <a:rPr lang="fr-FR" smtClean="0"/>
              <a:t>‹N°›</a:t>
            </a:fld>
            <a:endParaRPr lang="fr-FR"/>
          </a:p>
        </p:txBody>
      </p:sp>
    </p:spTree>
    <p:extLst>
      <p:ext uri="{BB962C8B-B14F-4D97-AF65-F5344CB8AC3E}">
        <p14:creationId xmlns:p14="http://schemas.microsoft.com/office/powerpoint/2010/main" val="318546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8D803EC-8E82-4913-9FA6-5549B26F744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0BCF5A7-1F9A-46FE-8518-F82065CA4F7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ADBFC8-F28F-44E6-8428-1C2E0F1EE59D}"/>
              </a:ext>
            </a:extLst>
          </p:cNvPr>
          <p:cNvSpPr>
            <a:spLocks noGrp="1"/>
          </p:cNvSpPr>
          <p:nvPr>
            <p:ph type="dt" sz="half" idx="10"/>
          </p:nvPr>
        </p:nvSpPr>
        <p:spPr/>
        <p:txBody>
          <a:bodyPr/>
          <a:lstStyle/>
          <a:p>
            <a:fld id="{97A76FFF-6DF8-4EC1-9217-96E041F9E977}" type="datetimeFigureOut">
              <a:rPr lang="fr-FR" smtClean="0"/>
              <a:t>13/10/2023</a:t>
            </a:fld>
            <a:endParaRPr lang="fr-FR"/>
          </a:p>
        </p:txBody>
      </p:sp>
      <p:sp>
        <p:nvSpPr>
          <p:cNvPr id="5" name="Espace réservé du pied de page 4">
            <a:extLst>
              <a:ext uri="{FF2B5EF4-FFF2-40B4-BE49-F238E27FC236}">
                <a16:creationId xmlns:a16="http://schemas.microsoft.com/office/drawing/2014/main" id="{DE8BA436-DDC3-442D-B4EB-8138FFEFDA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1B8562-FB54-44D4-A8F5-6D674584091B}"/>
              </a:ext>
            </a:extLst>
          </p:cNvPr>
          <p:cNvSpPr>
            <a:spLocks noGrp="1"/>
          </p:cNvSpPr>
          <p:nvPr>
            <p:ph type="sldNum" sz="quarter" idx="12"/>
          </p:nvPr>
        </p:nvSpPr>
        <p:spPr/>
        <p:txBody>
          <a:bodyPr/>
          <a:lstStyle/>
          <a:p>
            <a:fld id="{225236FF-0BEA-47DE-A8D2-C0A573302F9D}" type="slidenum">
              <a:rPr lang="fr-FR" smtClean="0"/>
              <a:t>‹N°›</a:t>
            </a:fld>
            <a:endParaRPr lang="fr-FR"/>
          </a:p>
        </p:txBody>
      </p:sp>
    </p:spTree>
    <p:extLst>
      <p:ext uri="{BB962C8B-B14F-4D97-AF65-F5344CB8AC3E}">
        <p14:creationId xmlns:p14="http://schemas.microsoft.com/office/powerpoint/2010/main" val="208823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02CEA-ABDA-42A1-96CC-CA885863A53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9B71601-4BF8-4AEC-A771-97C833E4164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CA6D44-4565-40E0-B169-3F8DBA5E7D2D}"/>
              </a:ext>
            </a:extLst>
          </p:cNvPr>
          <p:cNvSpPr>
            <a:spLocks noGrp="1"/>
          </p:cNvSpPr>
          <p:nvPr>
            <p:ph type="dt" sz="half" idx="10"/>
          </p:nvPr>
        </p:nvSpPr>
        <p:spPr/>
        <p:txBody>
          <a:bodyPr/>
          <a:lstStyle/>
          <a:p>
            <a:fld id="{97A76FFF-6DF8-4EC1-9217-96E041F9E977}" type="datetimeFigureOut">
              <a:rPr lang="fr-FR" smtClean="0"/>
              <a:t>13/10/2023</a:t>
            </a:fld>
            <a:endParaRPr lang="fr-FR"/>
          </a:p>
        </p:txBody>
      </p:sp>
      <p:sp>
        <p:nvSpPr>
          <p:cNvPr id="5" name="Espace réservé du pied de page 4">
            <a:extLst>
              <a:ext uri="{FF2B5EF4-FFF2-40B4-BE49-F238E27FC236}">
                <a16:creationId xmlns:a16="http://schemas.microsoft.com/office/drawing/2014/main" id="{539CB631-6911-46DE-9FC5-7373C754AE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0E2813-433E-48C8-A775-2931B9F0D317}"/>
              </a:ext>
            </a:extLst>
          </p:cNvPr>
          <p:cNvSpPr>
            <a:spLocks noGrp="1"/>
          </p:cNvSpPr>
          <p:nvPr>
            <p:ph type="sldNum" sz="quarter" idx="12"/>
          </p:nvPr>
        </p:nvSpPr>
        <p:spPr/>
        <p:txBody>
          <a:bodyPr/>
          <a:lstStyle/>
          <a:p>
            <a:fld id="{225236FF-0BEA-47DE-A8D2-C0A573302F9D}" type="slidenum">
              <a:rPr lang="fr-FR" smtClean="0"/>
              <a:t>‹N°›</a:t>
            </a:fld>
            <a:endParaRPr lang="fr-FR"/>
          </a:p>
        </p:txBody>
      </p:sp>
    </p:spTree>
    <p:extLst>
      <p:ext uri="{BB962C8B-B14F-4D97-AF65-F5344CB8AC3E}">
        <p14:creationId xmlns:p14="http://schemas.microsoft.com/office/powerpoint/2010/main" val="69063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6DD9C-6C77-4247-A9CC-DDC918DBE11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44397F0-547C-4AE5-8A23-920188907C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28F70F-3B05-4B38-8914-3ABA83CEE6D9}"/>
              </a:ext>
            </a:extLst>
          </p:cNvPr>
          <p:cNvSpPr>
            <a:spLocks noGrp="1"/>
          </p:cNvSpPr>
          <p:nvPr>
            <p:ph type="dt" sz="half" idx="10"/>
          </p:nvPr>
        </p:nvSpPr>
        <p:spPr/>
        <p:txBody>
          <a:bodyPr/>
          <a:lstStyle/>
          <a:p>
            <a:fld id="{97A76FFF-6DF8-4EC1-9217-96E041F9E977}" type="datetimeFigureOut">
              <a:rPr lang="fr-FR" smtClean="0"/>
              <a:t>13/10/2023</a:t>
            </a:fld>
            <a:endParaRPr lang="fr-FR"/>
          </a:p>
        </p:txBody>
      </p:sp>
      <p:sp>
        <p:nvSpPr>
          <p:cNvPr id="5" name="Espace réservé du pied de page 4">
            <a:extLst>
              <a:ext uri="{FF2B5EF4-FFF2-40B4-BE49-F238E27FC236}">
                <a16:creationId xmlns:a16="http://schemas.microsoft.com/office/drawing/2014/main" id="{FBCC86ED-1C13-426C-A53A-6096DD36C8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467A0F-97EB-4A3A-B726-3CADCF658740}"/>
              </a:ext>
            </a:extLst>
          </p:cNvPr>
          <p:cNvSpPr>
            <a:spLocks noGrp="1"/>
          </p:cNvSpPr>
          <p:nvPr>
            <p:ph type="sldNum" sz="quarter" idx="12"/>
          </p:nvPr>
        </p:nvSpPr>
        <p:spPr/>
        <p:txBody>
          <a:bodyPr/>
          <a:lstStyle/>
          <a:p>
            <a:fld id="{225236FF-0BEA-47DE-A8D2-C0A573302F9D}" type="slidenum">
              <a:rPr lang="fr-FR" smtClean="0"/>
              <a:t>‹N°›</a:t>
            </a:fld>
            <a:endParaRPr lang="fr-FR"/>
          </a:p>
        </p:txBody>
      </p:sp>
    </p:spTree>
    <p:extLst>
      <p:ext uri="{BB962C8B-B14F-4D97-AF65-F5344CB8AC3E}">
        <p14:creationId xmlns:p14="http://schemas.microsoft.com/office/powerpoint/2010/main" val="42740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8114B-F46C-4EDF-A1EF-E341F52B3C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AE9F87F-BD96-43CF-8583-D4E8F309531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C766E7-20A5-47C6-ABB2-59CC629EC76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45AE7A5-3E67-48BA-AB1B-855F4B7D94F8}"/>
              </a:ext>
            </a:extLst>
          </p:cNvPr>
          <p:cNvSpPr>
            <a:spLocks noGrp="1"/>
          </p:cNvSpPr>
          <p:nvPr>
            <p:ph type="dt" sz="half" idx="10"/>
          </p:nvPr>
        </p:nvSpPr>
        <p:spPr/>
        <p:txBody>
          <a:bodyPr/>
          <a:lstStyle/>
          <a:p>
            <a:fld id="{97A76FFF-6DF8-4EC1-9217-96E041F9E977}" type="datetimeFigureOut">
              <a:rPr lang="fr-FR" smtClean="0"/>
              <a:t>13/10/2023</a:t>
            </a:fld>
            <a:endParaRPr lang="fr-FR"/>
          </a:p>
        </p:txBody>
      </p:sp>
      <p:sp>
        <p:nvSpPr>
          <p:cNvPr id="6" name="Espace réservé du pied de page 5">
            <a:extLst>
              <a:ext uri="{FF2B5EF4-FFF2-40B4-BE49-F238E27FC236}">
                <a16:creationId xmlns:a16="http://schemas.microsoft.com/office/drawing/2014/main" id="{9D5164F3-025A-48DB-A0D4-67F6088A18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5450D53-85E6-4ACC-B279-EC19113B1ED9}"/>
              </a:ext>
            </a:extLst>
          </p:cNvPr>
          <p:cNvSpPr>
            <a:spLocks noGrp="1"/>
          </p:cNvSpPr>
          <p:nvPr>
            <p:ph type="sldNum" sz="quarter" idx="12"/>
          </p:nvPr>
        </p:nvSpPr>
        <p:spPr/>
        <p:txBody>
          <a:bodyPr/>
          <a:lstStyle/>
          <a:p>
            <a:fld id="{225236FF-0BEA-47DE-A8D2-C0A573302F9D}" type="slidenum">
              <a:rPr lang="fr-FR" smtClean="0"/>
              <a:t>‹N°›</a:t>
            </a:fld>
            <a:endParaRPr lang="fr-FR"/>
          </a:p>
        </p:txBody>
      </p:sp>
    </p:spTree>
    <p:extLst>
      <p:ext uri="{BB962C8B-B14F-4D97-AF65-F5344CB8AC3E}">
        <p14:creationId xmlns:p14="http://schemas.microsoft.com/office/powerpoint/2010/main" val="371399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88E65-FE25-4F0D-A9A4-AFC2A0ABA0F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F31F75B-7077-49E0-94DA-D514EDA78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AB64A3E-9977-4643-B7D4-635C90CE15A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2EB8F45-8859-4F7C-97B4-DEC7DF131C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12D3837-E864-48C1-B5F7-3EDA76D73BC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E392759-E658-4DEB-9BEC-A951F5362B38}"/>
              </a:ext>
            </a:extLst>
          </p:cNvPr>
          <p:cNvSpPr>
            <a:spLocks noGrp="1"/>
          </p:cNvSpPr>
          <p:nvPr>
            <p:ph type="dt" sz="half" idx="10"/>
          </p:nvPr>
        </p:nvSpPr>
        <p:spPr/>
        <p:txBody>
          <a:bodyPr/>
          <a:lstStyle/>
          <a:p>
            <a:fld id="{97A76FFF-6DF8-4EC1-9217-96E041F9E977}" type="datetimeFigureOut">
              <a:rPr lang="fr-FR" smtClean="0"/>
              <a:t>13/10/2023</a:t>
            </a:fld>
            <a:endParaRPr lang="fr-FR"/>
          </a:p>
        </p:txBody>
      </p:sp>
      <p:sp>
        <p:nvSpPr>
          <p:cNvPr id="8" name="Espace réservé du pied de page 7">
            <a:extLst>
              <a:ext uri="{FF2B5EF4-FFF2-40B4-BE49-F238E27FC236}">
                <a16:creationId xmlns:a16="http://schemas.microsoft.com/office/drawing/2014/main" id="{1B5270AC-CF31-4359-9CAC-E7C512AFB8C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B93EF29-4823-435E-9D7E-4201E606A93C}"/>
              </a:ext>
            </a:extLst>
          </p:cNvPr>
          <p:cNvSpPr>
            <a:spLocks noGrp="1"/>
          </p:cNvSpPr>
          <p:nvPr>
            <p:ph type="sldNum" sz="quarter" idx="12"/>
          </p:nvPr>
        </p:nvSpPr>
        <p:spPr/>
        <p:txBody>
          <a:bodyPr/>
          <a:lstStyle/>
          <a:p>
            <a:fld id="{225236FF-0BEA-47DE-A8D2-C0A573302F9D}" type="slidenum">
              <a:rPr lang="fr-FR" smtClean="0"/>
              <a:t>‹N°›</a:t>
            </a:fld>
            <a:endParaRPr lang="fr-FR"/>
          </a:p>
        </p:txBody>
      </p:sp>
    </p:spTree>
    <p:extLst>
      <p:ext uri="{BB962C8B-B14F-4D97-AF65-F5344CB8AC3E}">
        <p14:creationId xmlns:p14="http://schemas.microsoft.com/office/powerpoint/2010/main" val="189872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D5774-90A1-4470-AEEC-E433253F859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00EB832-D55E-4DF5-8602-E5C58CD35E56}"/>
              </a:ext>
            </a:extLst>
          </p:cNvPr>
          <p:cNvSpPr>
            <a:spLocks noGrp="1"/>
          </p:cNvSpPr>
          <p:nvPr>
            <p:ph type="dt" sz="half" idx="10"/>
          </p:nvPr>
        </p:nvSpPr>
        <p:spPr/>
        <p:txBody>
          <a:bodyPr/>
          <a:lstStyle/>
          <a:p>
            <a:fld id="{97A76FFF-6DF8-4EC1-9217-96E041F9E977}" type="datetimeFigureOut">
              <a:rPr lang="fr-FR" smtClean="0"/>
              <a:t>13/10/2023</a:t>
            </a:fld>
            <a:endParaRPr lang="fr-FR"/>
          </a:p>
        </p:txBody>
      </p:sp>
      <p:sp>
        <p:nvSpPr>
          <p:cNvPr id="4" name="Espace réservé du pied de page 3">
            <a:extLst>
              <a:ext uri="{FF2B5EF4-FFF2-40B4-BE49-F238E27FC236}">
                <a16:creationId xmlns:a16="http://schemas.microsoft.com/office/drawing/2014/main" id="{1AEED611-F38B-4F5A-8BF6-CF99DED0E5F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E1CD76-C502-4EDC-9CDF-8B3326EC48BF}"/>
              </a:ext>
            </a:extLst>
          </p:cNvPr>
          <p:cNvSpPr>
            <a:spLocks noGrp="1"/>
          </p:cNvSpPr>
          <p:nvPr>
            <p:ph type="sldNum" sz="quarter" idx="12"/>
          </p:nvPr>
        </p:nvSpPr>
        <p:spPr/>
        <p:txBody>
          <a:bodyPr/>
          <a:lstStyle/>
          <a:p>
            <a:fld id="{225236FF-0BEA-47DE-A8D2-C0A573302F9D}" type="slidenum">
              <a:rPr lang="fr-FR" smtClean="0"/>
              <a:t>‹N°›</a:t>
            </a:fld>
            <a:endParaRPr lang="fr-FR"/>
          </a:p>
        </p:txBody>
      </p:sp>
    </p:spTree>
    <p:extLst>
      <p:ext uri="{BB962C8B-B14F-4D97-AF65-F5344CB8AC3E}">
        <p14:creationId xmlns:p14="http://schemas.microsoft.com/office/powerpoint/2010/main" val="417845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36079E7-7990-41CA-A809-B9580DEB21D3}"/>
              </a:ext>
            </a:extLst>
          </p:cNvPr>
          <p:cNvSpPr>
            <a:spLocks noGrp="1"/>
          </p:cNvSpPr>
          <p:nvPr>
            <p:ph type="dt" sz="half" idx="10"/>
          </p:nvPr>
        </p:nvSpPr>
        <p:spPr/>
        <p:txBody>
          <a:bodyPr/>
          <a:lstStyle/>
          <a:p>
            <a:fld id="{97A76FFF-6DF8-4EC1-9217-96E041F9E977}" type="datetimeFigureOut">
              <a:rPr lang="fr-FR" smtClean="0"/>
              <a:t>13/10/2023</a:t>
            </a:fld>
            <a:endParaRPr lang="fr-FR"/>
          </a:p>
        </p:txBody>
      </p:sp>
      <p:sp>
        <p:nvSpPr>
          <p:cNvPr id="3" name="Espace réservé du pied de page 2">
            <a:extLst>
              <a:ext uri="{FF2B5EF4-FFF2-40B4-BE49-F238E27FC236}">
                <a16:creationId xmlns:a16="http://schemas.microsoft.com/office/drawing/2014/main" id="{0F482E53-4C52-4C09-BF04-D4FF45DCE04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C287996-9F43-4838-9A40-02491601579B}"/>
              </a:ext>
            </a:extLst>
          </p:cNvPr>
          <p:cNvSpPr>
            <a:spLocks noGrp="1"/>
          </p:cNvSpPr>
          <p:nvPr>
            <p:ph type="sldNum" sz="quarter" idx="12"/>
          </p:nvPr>
        </p:nvSpPr>
        <p:spPr/>
        <p:txBody>
          <a:bodyPr/>
          <a:lstStyle/>
          <a:p>
            <a:fld id="{225236FF-0BEA-47DE-A8D2-C0A573302F9D}" type="slidenum">
              <a:rPr lang="fr-FR" smtClean="0"/>
              <a:t>‹N°›</a:t>
            </a:fld>
            <a:endParaRPr lang="fr-FR"/>
          </a:p>
        </p:txBody>
      </p:sp>
    </p:spTree>
    <p:extLst>
      <p:ext uri="{BB962C8B-B14F-4D97-AF65-F5344CB8AC3E}">
        <p14:creationId xmlns:p14="http://schemas.microsoft.com/office/powerpoint/2010/main" val="385120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10B987-D005-48BC-9796-A73180DC61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CC91444-E0C5-484B-991D-BF0B872925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51C12F4-67E1-45C4-87A3-B84C605D2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9255C14-6A0A-4E2C-B5D5-A5F6B424DEC9}"/>
              </a:ext>
            </a:extLst>
          </p:cNvPr>
          <p:cNvSpPr>
            <a:spLocks noGrp="1"/>
          </p:cNvSpPr>
          <p:nvPr>
            <p:ph type="dt" sz="half" idx="10"/>
          </p:nvPr>
        </p:nvSpPr>
        <p:spPr/>
        <p:txBody>
          <a:bodyPr/>
          <a:lstStyle/>
          <a:p>
            <a:fld id="{97A76FFF-6DF8-4EC1-9217-96E041F9E977}" type="datetimeFigureOut">
              <a:rPr lang="fr-FR" smtClean="0"/>
              <a:t>13/10/2023</a:t>
            </a:fld>
            <a:endParaRPr lang="fr-FR"/>
          </a:p>
        </p:txBody>
      </p:sp>
      <p:sp>
        <p:nvSpPr>
          <p:cNvPr id="6" name="Espace réservé du pied de page 5">
            <a:extLst>
              <a:ext uri="{FF2B5EF4-FFF2-40B4-BE49-F238E27FC236}">
                <a16:creationId xmlns:a16="http://schemas.microsoft.com/office/drawing/2014/main" id="{B28D7FC0-DE83-451D-9279-616794F1F1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90CF7A-29EF-4881-A004-C00D2FF6B4D0}"/>
              </a:ext>
            </a:extLst>
          </p:cNvPr>
          <p:cNvSpPr>
            <a:spLocks noGrp="1"/>
          </p:cNvSpPr>
          <p:nvPr>
            <p:ph type="sldNum" sz="quarter" idx="12"/>
          </p:nvPr>
        </p:nvSpPr>
        <p:spPr/>
        <p:txBody>
          <a:bodyPr/>
          <a:lstStyle/>
          <a:p>
            <a:fld id="{225236FF-0BEA-47DE-A8D2-C0A573302F9D}" type="slidenum">
              <a:rPr lang="fr-FR" smtClean="0"/>
              <a:t>‹N°›</a:t>
            </a:fld>
            <a:endParaRPr lang="fr-FR"/>
          </a:p>
        </p:txBody>
      </p:sp>
    </p:spTree>
    <p:extLst>
      <p:ext uri="{BB962C8B-B14F-4D97-AF65-F5344CB8AC3E}">
        <p14:creationId xmlns:p14="http://schemas.microsoft.com/office/powerpoint/2010/main" val="318176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58537C-A52B-43FE-B653-DA34805AC90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5C914E9-AAD3-40AE-8846-F77E0ED1D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C34F8DA-72B9-4011-BA5C-DDA0C5F13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33EE2FD-4982-4674-B016-1EE1D7B0C038}"/>
              </a:ext>
            </a:extLst>
          </p:cNvPr>
          <p:cNvSpPr>
            <a:spLocks noGrp="1"/>
          </p:cNvSpPr>
          <p:nvPr>
            <p:ph type="dt" sz="half" idx="10"/>
          </p:nvPr>
        </p:nvSpPr>
        <p:spPr/>
        <p:txBody>
          <a:bodyPr/>
          <a:lstStyle/>
          <a:p>
            <a:fld id="{97A76FFF-6DF8-4EC1-9217-96E041F9E977}" type="datetimeFigureOut">
              <a:rPr lang="fr-FR" smtClean="0"/>
              <a:t>13/10/2023</a:t>
            </a:fld>
            <a:endParaRPr lang="fr-FR"/>
          </a:p>
        </p:txBody>
      </p:sp>
      <p:sp>
        <p:nvSpPr>
          <p:cNvPr id="6" name="Espace réservé du pied de page 5">
            <a:extLst>
              <a:ext uri="{FF2B5EF4-FFF2-40B4-BE49-F238E27FC236}">
                <a16:creationId xmlns:a16="http://schemas.microsoft.com/office/drawing/2014/main" id="{5A032F65-6F7D-4D96-A555-E6B98EDFD9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982FA7-2301-4360-8819-60C76CCF69E7}"/>
              </a:ext>
            </a:extLst>
          </p:cNvPr>
          <p:cNvSpPr>
            <a:spLocks noGrp="1"/>
          </p:cNvSpPr>
          <p:nvPr>
            <p:ph type="sldNum" sz="quarter" idx="12"/>
          </p:nvPr>
        </p:nvSpPr>
        <p:spPr/>
        <p:txBody>
          <a:bodyPr/>
          <a:lstStyle/>
          <a:p>
            <a:fld id="{225236FF-0BEA-47DE-A8D2-C0A573302F9D}" type="slidenum">
              <a:rPr lang="fr-FR" smtClean="0"/>
              <a:t>‹N°›</a:t>
            </a:fld>
            <a:endParaRPr lang="fr-FR"/>
          </a:p>
        </p:txBody>
      </p:sp>
    </p:spTree>
    <p:extLst>
      <p:ext uri="{BB962C8B-B14F-4D97-AF65-F5344CB8AC3E}">
        <p14:creationId xmlns:p14="http://schemas.microsoft.com/office/powerpoint/2010/main" val="176246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7851F14-8C74-4769-A8B5-A67548D6A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DC4C579-E1F6-471A-80D7-1C5C5FE1F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AAE78A-35A4-4DA6-80C0-C525D9629C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76FFF-6DF8-4EC1-9217-96E041F9E977}" type="datetimeFigureOut">
              <a:rPr lang="fr-FR" smtClean="0"/>
              <a:t>13/10/2023</a:t>
            </a:fld>
            <a:endParaRPr lang="fr-FR"/>
          </a:p>
        </p:txBody>
      </p:sp>
      <p:sp>
        <p:nvSpPr>
          <p:cNvPr id="5" name="Espace réservé du pied de page 4">
            <a:extLst>
              <a:ext uri="{FF2B5EF4-FFF2-40B4-BE49-F238E27FC236}">
                <a16:creationId xmlns:a16="http://schemas.microsoft.com/office/drawing/2014/main" id="{133437ED-67F6-433E-BF5F-ED9966260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5AAB717-C8A8-4847-8C91-EF6D739AE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236FF-0BEA-47DE-A8D2-C0A573302F9D}" type="slidenum">
              <a:rPr lang="fr-FR" smtClean="0"/>
              <a:t>‹N°›</a:t>
            </a:fld>
            <a:endParaRPr lang="fr-FR"/>
          </a:p>
        </p:txBody>
      </p:sp>
    </p:spTree>
    <p:extLst>
      <p:ext uri="{BB962C8B-B14F-4D97-AF65-F5344CB8AC3E}">
        <p14:creationId xmlns:p14="http://schemas.microsoft.com/office/powerpoint/2010/main" val="2301626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uniformation.fr/entreprise/uniformation-opco-de-la-cohesion-sociale/barometre-emploi-formation"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mailto:Barometre-emploi-formation@bva-surveys.com" TargetMode="External"/><Relationship Id="rId4" Type="http://schemas.openxmlformats.org/officeDocument/2006/relationships/hyperlink" Target="https://barometre-uniformation.bva-survey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8507703" y="6134379"/>
            <a:ext cx="1335077" cy="534030"/>
          </a:xfrm>
          <a:prstGeom prst="rect">
            <a:avLst/>
          </a:prstGeom>
        </p:spPr>
      </p:pic>
      <p:pic>
        <p:nvPicPr>
          <p:cNvPr id="3" name="New picture"/>
          <p:cNvPicPr/>
          <p:nvPr/>
        </p:nvPicPr>
        <p:blipFill>
          <a:blip r:embed="rId4">
            <a:extLst>
              <a:ext uri="{28A0092B-C50C-407E-A947-70E740481C1C}">
                <a14:useLocalDpi xmlns:a14="http://schemas.microsoft.com/office/drawing/2010/main" val="0"/>
              </a:ext>
            </a:extLst>
          </a:blip>
          <a:srcRect/>
          <a:stretch/>
        </p:blipFill>
        <p:spPr>
          <a:xfrm>
            <a:off x="0" y="12157"/>
            <a:ext cx="2269630" cy="805684"/>
          </a:xfrm>
          <a:prstGeom prst="rect">
            <a:avLst/>
          </a:prstGeom>
        </p:spPr>
      </p:pic>
      <p:pic>
        <p:nvPicPr>
          <p:cNvPr id="4" name="New picture"/>
          <p:cNvPicPr/>
          <p:nvPr/>
        </p:nvPicPr>
        <p:blipFill>
          <a:blip r:embed="rId5"/>
          <a:stretch>
            <a:fillRect/>
          </a:stretch>
        </p:blipFill>
        <p:spPr>
          <a:xfrm>
            <a:off x="5134879" y="6525946"/>
            <a:ext cx="1646595" cy="311518"/>
          </a:xfrm>
          <a:prstGeom prst="rect">
            <a:avLst/>
          </a:prstGeom>
        </p:spPr>
      </p:pic>
      <p:pic>
        <p:nvPicPr>
          <p:cNvPr id="5" name="New picture"/>
          <p:cNvPicPr/>
          <p:nvPr/>
        </p:nvPicPr>
        <p:blipFill>
          <a:blip r:embed="rId6"/>
          <a:stretch>
            <a:fillRect/>
          </a:stretch>
        </p:blipFill>
        <p:spPr>
          <a:xfrm>
            <a:off x="0" y="848213"/>
            <a:ext cx="12193702" cy="5028790"/>
          </a:xfrm>
          <a:prstGeom prst="rect">
            <a:avLst/>
          </a:prstGeom>
        </p:spPr>
      </p:pic>
      <p:sp>
        <p:nvSpPr>
          <p:cNvPr id="12" name="Espace réservé du titre 1">
            <a:extLst>
              <a:ext uri="{FF2B5EF4-FFF2-40B4-BE49-F238E27FC236}">
                <a16:creationId xmlns:a16="http://schemas.microsoft.com/office/drawing/2014/main" id="{5C851DF0-EADD-4DD6-97F7-76D2E48D1227}"/>
              </a:ext>
            </a:extLst>
          </p:cNvPr>
          <p:cNvSpPr txBox="1">
            <a:spLocks/>
          </p:cNvSpPr>
          <p:nvPr/>
        </p:nvSpPr>
        <p:spPr>
          <a:xfrm>
            <a:off x="7508721" y="4196761"/>
            <a:ext cx="2591951" cy="1031249"/>
          </a:xfrm>
          <a:prstGeom prst="rect">
            <a:avLst/>
          </a:prstGeom>
        </p:spPr>
        <p:txBody>
          <a:bodyPr vert="horz" lIns="91428" tIns="45714" rIns="91428" bIns="45714" rtlCol="0" anchor="ctr">
            <a:normAutofit/>
          </a:bodyPr>
          <a:lstStyle>
            <a:lvl1pPr algn="l" defTabSz="1219352" rtl="0" eaLnBrk="1" latinLnBrk="0" hangingPunct="1">
              <a:spcBef>
                <a:spcPct val="0"/>
              </a:spcBef>
              <a:buNone/>
              <a:defRPr sz="3200" b="1" kern="1200">
                <a:solidFill>
                  <a:srgbClr val="1E264E"/>
                </a:solidFill>
                <a:latin typeface="Montserrat" pitchFamily="2" charset="77"/>
                <a:ea typeface="+mj-ea"/>
                <a:cs typeface="+mj-cs"/>
              </a:defRPr>
            </a:lvl1pPr>
          </a:lstStyle>
          <a:p>
            <a:r>
              <a:rPr lang="fr-FR" sz="2800" dirty="0">
                <a:solidFill>
                  <a:schemeClr val="bg1"/>
                </a:solidFill>
                <a:latin typeface="Arial" panose="020B0604020202020204" pitchFamily="34" charset="0"/>
                <a:cs typeface="Arial" panose="020B0604020202020204" pitchFamily="34" charset="0"/>
              </a:rPr>
              <a:t>ÉDITION </a:t>
            </a:r>
            <a:r>
              <a:rPr lang="fr-FR" sz="2800" dirty="0">
                <a:solidFill>
                  <a:srgbClr val="FFEC01"/>
                </a:solidFill>
                <a:latin typeface="Arial" panose="020B0604020202020204" pitchFamily="34" charset="0"/>
                <a:cs typeface="Arial" panose="020B0604020202020204" pitchFamily="34" charset="0"/>
              </a:rPr>
              <a:t>2024</a:t>
            </a:r>
          </a:p>
        </p:txBody>
      </p:sp>
      <p:pic>
        <p:nvPicPr>
          <p:cNvPr id="11" name="Image 10" descr="Une image contenant texte, Police, Graphique, logo&#10;&#10;Description générée automatiquement">
            <a:extLst>
              <a:ext uri="{FF2B5EF4-FFF2-40B4-BE49-F238E27FC236}">
                <a16:creationId xmlns:a16="http://schemas.microsoft.com/office/drawing/2014/main" id="{8E0B0642-ED69-4CD3-A097-52E0E7E15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711008"/>
            <a:ext cx="6101515" cy="2165946"/>
          </a:xfrm>
          <a:prstGeom prst="rect">
            <a:avLst/>
          </a:prstGeom>
        </p:spPr>
      </p:pic>
      <p:sp>
        <p:nvSpPr>
          <p:cNvPr id="13" name="Rectangle 12">
            <a:extLst>
              <a:ext uri="{FF2B5EF4-FFF2-40B4-BE49-F238E27FC236}">
                <a16:creationId xmlns:a16="http://schemas.microsoft.com/office/drawing/2014/main" id="{E78388D0-B932-401E-A08F-6F9A6C3CEF45}"/>
              </a:ext>
            </a:extLst>
          </p:cNvPr>
          <p:cNvSpPr/>
          <p:nvPr/>
        </p:nvSpPr>
        <p:spPr>
          <a:xfrm>
            <a:off x="-1" y="1489"/>
            <a:ext cx="12192001" cy="866176"/>
          </a:xfrm>
          <a:prstGeom prst="rect">
            <a:avLst/>
          </a:prstGeom>
          <a:solidFill>
            <a:srgbClr val="1E2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B968304-E4CA-4E41-87F5-F96FEAB8CFED}"/>
              </a:ext>
            </a:extLst>
          </p:cNvPr>
          <p:cNvSpPr/>
          <p:nvPr/>
        </p:nvSpPr>
        <p:spPr>
          <a:xfrm>
            <a:off x="-2" y="5787958"/>
            <a:ext cx="12192001" cy="1128406"/>
          </a:xfrm>
          <a:prstGeom prst="rect">
            <a:avLst/>
          </a:prstGeom>
          <a:solidFill>
            <a:srgbClr val="1E2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New picture"/>
          <p:cNvPicPr/>
          <p:nvPr/>
        </p:nvPicPr>
        <p:blipFill>
          <a:blip r:embed="rId7"/>
          <a:stretch>
            <a:fillRect/>
          </a:stretch>
        </p:blipFill>
        <p:spPr>
          <a:xfrm>
            <a:off x="10100672" y="6134379"/>
            <a:ext cx="2047118" cy="6230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C9E175-BDE4-436E-8DB3-E96872D876C3}"/>
              </a:ext>
            </a:extLst>
          </p:cNvPr>
          <p:cNvSpPr/>
          <p:nvPr/>
        </p:nvSpPr>
        <p:spPr>
          <a:xfrm>
            <a:off x="-23883" y="-4743"/>
            <a:ext cx="12215883" cy="1046167"/>
          </a:xfrm>
          <a:prstGeom prst="rect">
            <a:avLst/>
          </a:prstGeom>
          <a:solidFill>
            <a:srgbClr val="1E264E"/>
          </a:solidFill>
          <a:ln>
            <a:solidFill>
              <a:srgbClr val="78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itre 1">
            <a:extLst>
              <a:ext uri="{FF2B5EF4-FFF2-40B4-BE49-F238E27FC236}">
                <a16:creationId xmlns:a16="http://schemas.microsoft.com/office/drawing/2014/main" id="{9D266BF9-0D7B-46DF-8E75-DF7BEFEE81F7}"/>
              </a:ext>
            </a:extLst>
          </p:cNvPr>
          <p:cNvSpPr txBox="1">
            <a:spLocks/>
          </p:cNvSpPr>
          <p:nvPr/>
        </p:nvSpPr>
        <p:spPr>
          <a:xfrm>
            <a:off x="9600049" y="-3094"/>
            <a:ext cx="2591951" cy="1031249"/>
          </a:xfrm>
          <a:prstGeom prst="rect">
            <a:avLst/>
          </a:prstGeom>
        </p:spPr>
        <p:txBody>
          <a:bodyPr vert="horz" lIns="91428" tIns="45714" rIns="91428" bIns="45714" rtlCol="0" anchor="ctr">
            <a:normAutofit/>
          </a:bodyPr>
          <a:lstStyle>
            <a:lvl1pPr algn="l" defTabSz="1219352" rtl="0" eaLnBrk="1" latinLnBrk="0" hangingPunct="1">
              <a:spcBef>
                <a:spcPct val="0"/>
              </a:spcBef>
              <a:buNone/>
              <a:defRPr sz="3200" b="1" kern="1200">
                <a:solidFill>
                  <a:srgbClr val="1E264E"/>
                </a:solidFill>
                <a:latin typeface="Montserrat" pitchFamily="2" charset="77"/>
                <a:ea typeface="+mj-ea"/>
                <a:cs typeface="+mj-cs"/>
              </a:defRPr>
            </a:lvl1pPr>
          </a:lstStyle>
          <a:p>
            <a:r>
              <a:rPr lang="fr-FR" sz="2800" dirty="0">
                <a:solidFill>
                  <a:schemeClr val="bg1"/>
                </a:solidFill>
                <a:latin typeface="Arial" panose="020B0604020202020204" pitchFamily="34" charset="0"/>
                <a:cs typeface="Arial" panose="020B0604020202020204" pitchFamily="34" charset="0"/>
              </a:rPr>
              <a:t>ÉDITION </a:t>
            </a:r>
            <a:r>
              <a:rPr lang="fr-FR" sz="2800" dirty="0">
                <a:solidFill>
                  <a:srgbClr val="FFEC01"/>
                </a:solidFill>
                <a:latin typeface="Arial" panose="020B0604020202020204" pitchFamily="34" charset="0"/>
                <a:cs typeface="Arial" panose="020B0604020202020204" pitchFamily="34" charset="0"/>
              </a:rPr>
              <a:t>2024</a:t>
            </a:r>
          </a:p>
        </p:txBody>
      </p:sp>
      <p:sp>
        <p:nvSpPr>
          <p:cNvPr id="6" name="ZoneTexte 5">
            <a:extLst>
              <a:ext uri="{FF2B5EF4-FFF2-40B4-BE49-F238E27FC236}">
                <a16:creationId xmlns:a16="http://schemas.microsoft.com/office/drawing/2014/main" id="{8CBE2CA5-40DE-444B-88AB-85DA90DBEA88}"/>
              </a:ext>
            </a:extLst>
          </p:cNvPr>
          <p:cNvSpPr txBox="1"/>
          <p:nvPr/>
        </p:nvSpPr>
        <p:spPr>
          <a:xfrm>
            <a:off x="416511" y="1349968"/>
            <a:ext cx="11278184" cy="1077218"/>
          </a:xfrm>
          <a:prstGeom prst="rect">
            <a:avLst/>
          </a:prstGeom>
          <a:noFill/>
        </p:spPr>
        <p:txBody>
          <a:bodyPr wrap="square">
            <a:spAutoFit/>
          </a:bodyPr>
          <a:lstStyle/>
          <a:p>
            <a:pPr algn="just">
              <a:spcAft>
                <a:spcPts val="1200"/>
              </a:spcAft>
            </a:pPr>
            <a:r>
              <a:rPr lang="fr-FR" dirty="0">
                <a:latin typeface="Arial" panose="020B0604020202020204" pitchFamily="34" charset="0"/>
                <a:cs typeface="Arial" panose="020B0604020202020204" pitchFamily="34" charset="0"/>
              </a:rPr>
              <a:t>Le baromètre est une </a:t>
            </a:r>
            <a:r>
              <a:rPr lang="fr-FR" b="1" dirty="0">
                <a:latin typeface="Arial" panose="020B0604020202020204" pitchFamily="34" charset="0"/>
                <a:cs typeface="Arial" panose="020B0604020202020204" pitchFamily="34" charset="0"/>
              </a:rPr>
              <a:t>enquête annuelle</a:t>
            </a:r>
            <a:r>
              <a:rPr lang="fr-FR" dirty="0">
                <a:latin typeface="Arial" panose="020B0604020202020204" pitchFamily="34" charset="0"/>
                <a:cs typeface="Arial" panose="020B0604020202020204" pitchFamily="34" charset="0"/>
              </a:rPr>
              <a:t>, qui permet de recueillir vos besoins en emploi, en formation et en compétences.</a:t>
            </a:r>
          </a:p>
          <a:p>
            <a:pPr algn="just">
              <a:spcAft>
                <a:spcPts val="1200"/>
              </a:spcAft>
            </a:pPr>
            <a:r>
              <a:rPr lang="fr-FR" dirty="0">
                <a:latin typeface="Arial" panose="020B0604020202020204" pitchFamily="34" charset="0"/>
                <a:cs typeface="Arial" panose="020B0604020202020204" pitchFamily="34" charset="0"/>
              </a:rPr>
              <a:t>Chaque année, près de</a:t>
            </a:r>
            <a:r>
              <a:rPr lang="fr-FR" b="1" dirty="0">
                <a:latin typeface="Arial" panose="020B0604020202020204" pitchFamily="34" charset="0"/>
                <a:cs typeface="Arial" panose="020B0604020202020204" pitchFamily="34" charset="0"/>
              </a:rPr>
              <a:t> 5 000 structures répondent </a:t>
            </a:r>
            <a:r>
              <a:rPr lang="fr-FR" dirty="0">
                <a:latin typeface="Arial" panose="020B0604020202020204" pitchFamily="34" charset="0"/>
                <a:cs typeface="Arial" panose="020B0604020202020204" pitchFamily="34" charset="0"/>
              </a:rPr>
              <a:t>au questionnaire.</a:t>
            </a:r>
          </a:p>
        </p:txBody>
      </p:sp>
      <p:pic>
        <p:nvPicPr>
          <p:cNvPr id="7" name="Image 6">
            <a:extLst>
              <a:ext uri="{FF2B5EF4-FFF2-40B4-BE49-F238E27FC236}">
                <a16:creationId xmlns:a16="http://schemas.microsoft.com/office/drawing/2014/main" id="{B7EBBB6D-57DC-4D6A-B2FD-3936CED00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5713" y="6079692"/>
            <a:ext cx="2350170" cy="733244"/>
          </a:xfrm>
          <a:prstGeom prst="rect">
            <a:avLst/>
          </a:prstGeom>
        </p:spPr>
      </p:pic>
      <p:pic>
        <p:nvPicPr>
          <p:cNvPr id="8" name="Image 7">
            <a:extLst>
              <a:ext uri="{FF2B5EF4-FFF2-40B4-BE49-F238E27FC236}">
                <a16:creationId xmlns:a16="http://schemas.microsoft.com/office/drawing/2014/main" id="{26E981CD-A70F-4F22-89E6-9C84B28264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883" y="-4743"/>
            <a:ext cx="2944256" cy="1045166"/>
          </a:xfrm>
          <a:prstGeom prst="rect">
            <a:avLst/>
          </a:prstGeom>
        </p:spPr>
      </p:pic>
      <p:sp>
        <p:nvSpPr>
          <p:cNvPr id="2" name="ZoneTexte 1">
            <a:extLst>
              <a:ext uri="{FF2B5EF4-FFF2-40B4-BE49-F238E27FC236}">
                <a16:creationId xmlns:a16="http://schemas.microsoft.com/office/drawing/2014/main" id="{40411AC3-6273-4F7A-AA3C-787CA896E7D3}"/>
              </a:ext>
            </a:extLst>
          </p:cNvPr>
          <p:cNvSpPr txBox="1"/>
          <p:nvPr/>
        </p:nvSpPr>
        <p:spPr>
          <a:xfrm>
            <a:off x="2920373" y="270802"/>
            <a:ext cx="5469648" cy="523220"/>
          </a:xfrm>
          <a:prstGeom prst="rect">
            <a:avLst/>
          </a:prstGeom>
          <a:noFill/>
        </p:spPr>
        <p:txBody>
          <a:bodyPr wrap="square" rtlCol="0">
            <a:spAutoFit/>
          </a:bodyPr>
          <a:lstStyle/>
          <a:p>
            <a:r>
              <a:rPr lang="fr-FR" sz="2800" b="1" dirty="0">
                <a:solidFill>
                  <a:schemeClr val="bg1"/>
                </a:solidFill>
                <a:latin typeface="Arial" panose="020B0604020202020204" pitchFamily="34" charset="0"/>
                <a:cs typeface="Arial" panose="020B0604020202020204" pitchFamily="34" charset="0"/>
              </a:rPr>
              <a:t>Présentation de l’enquête</a:t>
            </a:r>
            <a:endParaRPr lang="fr-FR" sz="2800" b="1" dirty="0"/>
          </a:p>
        </p:txBody>
      </p:sp>
      <p:sp>
        <p:nvSpPr>
          <p:cNvPr id="9" name="ZoneTexte 8">
            <a:extLst>
              <a:ext uri="{FF2B5EF4-FFF2-40B4-BE49-F238E27FC236}">
                <a16:creationId xmlns:a16="http://schemas.microsoft.com/office/drawing/2014/main" id="{956AC31F-9020-4E12-858F-C0BE02F946A9}"/>
              </a:ext>
            </a:extLst>
          </p:cNvPr>
          <p:cNvSpPr txBox="1"/>
          <p:nvPr/>
        </p:nvSpPr>
        <p:spPr>
          <a:xfrm>
            <a:off x="416511" y="3757905"/>
            <a:ext cx="11278184" cy="2339102"/>
          </a:xfrm>
          <a:prstGeom prst="rect">
            <a:avLst/>
          </a:prstGeom>
          <a:noFill/>
        </p:spPr>
        <p:txBody>
          <a:bodyPr wrap="square">
            <a:spAutoFit/>
          </a:bodyPr>
          <a:lstStyle/>
          <a:p>
            <a:pPr algn="just">
              <a:spcAft>
                <a:spcPts val="1200"/>
              </a:spcAft>
            </a:pPr>
            <a:r>
              <a:rPr lang="fr-FR" b="1" dirty="0">
                <a:latin typeface="Arial" panose="020B0604020202020204" pitchFamily="34" charset="0"/>
                <a:cs typeface="Arial" panose="020B0604020202020204" pitchFamily="34" charset="0"/>
              </a:rPr>
              <a:t>Parce qu’une connaissance plus précise de vos pratiques, enjeux et besoins dans votre secteur et sur votre territoire est essentielle pour permettre, </a:t>
            </a:r>
            <a:r>
              <a:rPr lang="fr-FR" dirty="0">
                <a:latin typeface="Arial" panose="020B0604020202020204" pitchFamily="34" charset="0"/>
                <a:cs typeface="Arial" panose="020B0604020202020204" pitchFamily="34" charset="0"/>
              </a:rPr>
              <a:t>à nos équipes et aux partenaires sociaux de votre branche professionnelle, </a:t>
            </a:r>
            <a:r>
              <a:rPr lang="fr-FR" b="1" dirty="0">
                <a:latin typeface="Arial" panose="020B0604020202020204" pitchFamily="34" charset="0"/>
                <a:cs typeface="Arial" panose="020B0604020202020204" pitchFamily="34" charset="0"/>
              </a:rPr>
              <a:t>de développer un accompagnement adapté à vos métiers.</a:t>
            </a:r>
          </a:p>
          <a:p>
            <a:pPr algn="just">
              <a:spcAft>
                <a:spcPts val="1200"/>
              </a:spcAft>
            </a:pPr>
            <a:endParaRPr lang="fr-FR" dirty="0">
              <a:latin typeface="Arial" panose="020B0604020202020204" pitchFamily="34" charset="0"/>
              <a:cs typeface="Arial" panose="020B0604020202020204" pitchFamily="34" charset="0"/>
            </a:endParaRPr>
          </a:p>
          <a:p>
            <a:pPr algn="just">
              <a:spcAft>
                <a:spcPts val="1200"/>
              </a:spcAft>
            </a:pPr>
            <a:r>
              <a:rPr lang="fr-FR" dirty="0">
                <a:latin typeface="Arial" panose="020B0604020202020204" pitchFamily="34" charset="0"/>
                <a:cs typeface="Arial" panose="020B0604020202020204" pitchFamily="34" charset="0"/>
              </a:rPr>
              <a:t>A la fin du questionnaire un message de remerciement vous sera envoyé avec </a:t>
            </a:r>
            <a:r>
              <a:rPr lang="fr-FR" b="1" dirty="0">
                <a:latin typeface="Arial" panose="020B0604020202020204" pitchFamily="34" charset="0"/>
                <a:cs typeface="Arial" panose="020B0604020202020204" pitchFamily="34" charset="0"/>
              </a:rPr>
              <a:t>en exclusivité des ressources et des outils en ligne sur l’alternance, le recrutement, la formation, l’illettrisme, le numérique ou encore la transition écologique.</a:t>
            </a:r>
          </a:p>
        </p:txBody>
      </p:sp>
      <p:sp>
        <p:nvSpPr>
          <p:cNvPr id="10" name="Rectangle : coins arrondis 9">
            <a:extLst>
              <a:ext uri="{FF2B5EF4-FFF2-40B4-BE49-F238E27FC236}">
                <a16:creationId xmlns:a16="http://schemas.microsoft.com/office/drawing/2014/main" id="{A611DF0E-1D1C-4914-8917-DADDEB4F5DD4}"/>
              </a:ext>
            </a:extLst>
          </p:cNvPr>
          <p:cNvSpPr/>
          <p:nvPr/>
        </p:nvSpPr>
        <p:spPr>
          <a:xfrm>
            <a:off x="1077352" y="2707618"/>
            <a:ext cx="9601602" cy="7451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Aft>
                <a:spcPts val="600"/>
              </a:spcAft>
            </a:pPr>
            <a:r>
              <a:rPr lang="fr-FR" b="1" dirty="0">
                <a:solidFill>
                  <a:srgbClr val="EB600D"/>
                </a:solidFill>
                <a:latin typeface="Arial" panose="020B0604020202020204" pitchFamily="34" charset="0"/>
                <a:cs typeface="Arial" panose="020B0604020202020204" pitchFamily="34" charset="0"/>
              </a:rPr>
              <a:t>L’édition précédente accessible en ligne</a:t>
            </a:r>
          </a:p>
          <a:p>
            <a:pPr algn="ctr">
              <a:spcBef>
                <a:spcPts val="600"/>
              </a:spcBef>
            </a:pPr>
            <a:r>
              <a:rPr lang="fr-FR" sz="1800" dirty="0">
                <a:solidFill>
                  <a:schemeClr val="tx1"/>
                </a:solidFill>
                <a:latin typeface="Arial"/>
                <a:cs typeface="Arial"/>
                <a:hlinkClick r:id="rId5"/>
              </a:rPr>
              <a:t>Consulter les chiffres clés de l'édition 2023 du Baromètre</a:t>
            </a:r>
            <a:endParaRPr lang="fr-FR" sz="1800" dirty="0">
              <a:solidFill>
                <a:schemeClr val="tx1"/>
              </a:solidFill>
              <a:latin typeface="Arial"/>
              <a:cs typeface="Arial"/>
            </a:endParaRPr>
          </a:p>
        </p:txBody>
      </p:sp>
    </p:spTree>
    <p:extLst>
      <p:ext uri="{BB962C8B-B14F-4D97-AF65-F5344CB8AC3E}">
        <p14:creationId xmlns:p14="http://schemas.microsoft.com/office/powerpoint/2010/main" val="32232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C9E175-BDE4-436E-8DB3-E96872D876C3}"/>
              </a:ext>
            </a:extLst>
          </p:cNvPr>
          <p:cNvSpPr/>
          <p:nvPr/>
        </p:nvSpPr>
        <p:spPr>
          <a:xfrm>
            <a:off x="-23883" y="-3094"/>
            <a:ext cx="12215883" cy="1034790"/>
          </a:xfrm>
          <a:prstGeom prst="rect">
            <a:avLst/>
          </a:prstGeom>
          <a:solidFill>
            <a:srgbClr val="1E264E"/>
          </a:solidFill>
          <a:ln>
            <a:solidFill>
              <a:srgbClr val="78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itre 1">
            <a:extLst>
              <a:ext uri="{FF2B5EF4-FFF2-40B4-BE49-F238E27FC236}">
                <a16:creationId xmlns:a16="http://schemas.microsoft.com/office/drawing/2014/main" id="{9D266BF9-0D7B-46DF-8E75-DF7BEFEE81F7}"/>
              </a:ext>
            </a:extLst>
          </p:cNvPr>
          <p:cNvSpPr txBox="1">
            <a:spLocks/>
          </p:cNvSpPr>
          <p:nvPr/>
        </p:nvSpPr>
        <p:spPr>
          <a:xfrm>
            <a:off x="9600049" y="-3094"/>
            <a:ext cx="2591951" cy="1031249"/>
          </a:xfrm>
          <a:prstGeom prst="rect">
            <a:avLst/>
          </a:prstGeom>
        </p:spPr>
        <p:txBody>
          <a:bodyPr vert="horz" lIns="91428" tIns="45714" rIns="91428" bIns="45714" rtlCol="0" anchor="ctr">
            <a:normAutofit/>
          </a:bodyPr>
          <a:lstStyle>
            <a:lvl1pPr algn="l" defTabSz="1219352" rtl="0" eaLnBrk="1" latinLnBrk="0" hangingPunct="1">
              <a:spcBef>
                <a:spcPct val="0"/>
              </a:spcBef>
              <a:buNone/>
              <a:defRPr sz="3200" b="1" kern="1200">
                <a:solidFill>
                  <a:srgbClr val="1E264E"/>
                </a:solidFill>
                <a:latin typeface="Montserrat" pitchFamily="2" charset="77"/>
                <a:ea typeface="+mj-ea"/>
                <a:cs typeface="+mj-cs"/>
              </a:defRPr>
            </a:lvl1pPr>
          </a:lstStyle>
          <a:p>
            <a:r>
              <a:rPr lang="fr-FR" sz="2800" dirty="0">
                <a:solidFill>
                  <a:schemeClr val="bg1"/>
                </a:solidFill>
                <a:latin typeface="Arial" panose="020B0604020202020204" pitchFamily="34" charset="0"/>
                <a:cs typeface="Arial" panose="020B0604020202020204" pitchFamily="34" charset="0"/>
              </a:rPr>
              <a:t>ÉDITION </a:t>
            </a:r>
            <a:r>
              <a:rPr lang="fr-FR" sz="2800" dirty="0">
                <a:solidFill>
                  <a:srgbClr val="FFEC01"/>
                </a:solidFill>
                <a:latin typeface="Arial" panose="020B0604020202020204" pitchFamily="34" charset="0"/>
                <a:cs typeface="Arial" panose="020B0604020202020204" pitchFamily="34" charset="0"/>
              </a:rPr>
              <a:t>2024</a:t>
            </a:r>
          </a:p>
        </p:txBody>
      </p:sp>
      <p:pic>
        <p:nvPicPr>
          <p:cNvPr id="7" name="Image 6">
            <a:extLst>
              <a:ext uri="{FF2B5EF4-FFF2-40B4-BE49-F238E27FC236}">
                <a16:creationId xmlns:a16="http://schemas.microsoft.com/office/drawing/2014/main" id="{B7EBBB6D-57DC-4D6A-B2FD-3936CED00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5713" y="6079692"/>
            <a:ext cx="2350170" cy="733244"/>
          </a:xfrm>
          <a:prstGeom prst="rect">
            <a:avLst/>
          </a:prstGeom>
        </p:spPr>
      </p:pic>
      <p:sp>
        <p:nvSpPr>
          <p:cNvPr id="9" name="Espace réservé du contenu 2">
            <a:extLst>
              <a:ext uri="{FF2B5EF4-FFF2-40B4-BE49-F238E27FC236}">
                <a16:creationId xmlns:a16="http://schemas.microsoft.com/office/drawing/2014/main" id="{03C8DF94-2EDD-4FA3-9EAA-7CBB93D3F3B0}"/>
              </a:ext>
            </a:extLst>
          </p:cNvPr>
          <p:cNvSpPr txBox="1">
            <a:spLocks/>
          </p:cNvSpPr>
          <p:nvPr/>
        </p:nvSpPr>
        <p:spPr>
          <a:xfrm>
            <a:off x="481263" y="1314318"/>
            <a:ext cx="11133221" cy="5097239"/>
          </a:xfrm>
          <a:prstGeom prst="rect">
            <a:avLst/>
          </a:prstGeom>
        </p:spPr>
        <p:txBody>
          <a:bodyPr lIns="91428" tIns="45714" rIns="91428" bIns="45714" anchor="t">
            <a:noAutofit/>
          </a:bodyPr>
          <a:lstStyle>
            <a:lvl1pPr marL="0" indent="0" algn="l" defTabSz="1219352" rtl="0" eaLnBrk="1" latinLnBrk="0" hangingPunct="1">
              <a:spcBef>
                <a:spcPct val="20000"/>
              </a:spcBef>
              <a:buFont typeface="Arial" panose="020B0604020202020204" pitchFamily="34" charset="0"/>
              <a:buNone/>
              <a:defRPr sz="1600" kern="1200">
                <a:solidFill>
                  <a:srgbClr val="1E264E"/>
                </a:solidFill>
                <a:latin typeface="Montserrat" pitchFamily="2" charset="77"/>
                <a:ea typeface="+mn-ea"/>
                <a:cs typeface="+mn-cs"/>
              </a:defRPr>
            </a:lvl1pPr>
            <a:lvl2pPr marL="1181176" indent="-571500" algn="l" defTabSz="1219352" rtl="0" eaLnBrk="1" latinLnBrk="0" hangingPunct="1">
              <a:spcBef>
                <a:spcPct val="20000"/>
              </a:spcBef>
              <a:buFont typeface="Arial" panose="020B0604020202020204" pitchFamily="34" charset="0"/>
              <a:buChar char="•"/>
              <a:defRPr sz="1600" kern="1200">
                <a:solidFill>
                  <a:srgbClr val="1E264E"/>
                </a:solidFill>
                <a:latin typeface="Montserrat" pitchFamily="2" charset="77"/>
                <a:ea typeface="+mn-ea"/>
                <a:cs typeface="+mn-cs"/>
              </a:defRPr>
            </a:lvl2pPr>
            <a:lvl3pPr marL="1524191" indent="-304838" algn="l" defTabSz="1219352" rtl="0" eaLnBrk="1" latinLnBrk="0" hangingPunct="1">
              <a:spcBef>
                <a:spcPct val="20000"/>
              </a:spcBef>
              <a:buFont typeface="Arial" panose="020B0604020202020204" pitchFamily="34" charset="0"/>
              <a:buChar char="•"/>
              <a:defRPr sz="1400" kern="1200">
                <a:solidFill>
                  <a:srgbClr val="1E264E"/>
                </a:solidFill>
                <a:latin typeface="Montserrat" pitchFamily="2" charset="77"/>
                <a:ea typeface="+mn-ea"/>
                <a:cs typeface="+mn-cs"/>
              </a:defRPr>
            </a:lvl3pPr>
            <a:lvl4pPr marL="2000479" indent="-171450" algn="l" defTabSz="1219352" rtl="0" eaLnBrk="1" latinLnBrk="0" hangingPunct="1">
              <a:spcBef>
                <a:spcPct val="20000"/>
              </a:spcBef>
              <a:buFont typeface="Arial" panose="020B0604020202020204" pitchFamily="34" charset="0"/>
              <a:buChar char="•"/>
              <a:defRPr sz="1200" kern="1200">
                <a:solidFill>
                  <a:srgbClr val="99989C"/>
                </a:solidFill>
                <a:latin typeface="Montserrat" pitchFamily="2" charset="77"/>
                <a:ea typeface="+mn-ea"/>
                <a:cs typeface="+mn-cs"/>
              </a:defRPr>
            </a:lvl4pPr>
            <a:lvl5pPr marL="2610155" indent="-171450" algn="l" defTabSz="1219352" rtl="0" eaLnBrk="1" latinLnBrk="0" hangingPunct="1">
              <a:spcBef>
                <a:spcPct val="20000"/>
              </a:spcBef>
              <a:buFont typeface="Arial" panose="020B0604020202020204" pitchFamily="34" charset="0"/>
              <a:buChar char="•"/>
              <a:defRPr sz="1200" kern="1200">
                <a:solidFill>
                  <a:srgbClr val="99989C"/>
                </a:solidFill>
                <a:latin typeface="Montserrat" pitchFamily="2" charset="77"/>
                <a:ea typeface="+mn-ea"/>
                <a:cs typeface="+mn-cs"/>
              </a:defRPr>
            </a:lvl5pPr>
            <a:lvl6pPr marL="3353219"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895"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2572"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2248"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just">
              <a:spcBef>
                <a:spcPts val="1200"/>
              </a:spcBef>
              <a:spcAft>
                <a:spcPts val="1200"/>
              </a:spcAft>
            </a:pPr>
            <a:r>
              <a:rPr lang="fr-FR" sz="1800" dirty="0">
                <a:solidFill>
                  <a:schemeClr val="tx1"/>
                </a:solidFill>
                <a:latin typeface="Arial"/>
                <a:cs typeface="Arial"/>
              </a:rPr>
              <a:t>Vous pourrez répondre au questionnaire à partir du</a:t>
            </a:r>
            <a:r>
              <a:rPr lang="fr-FR" sz="1800" b="1" dirty="0">
                <a:solidFill>
                  <a:schemeClr val="tx1"/>
                </a:solidFill>
                <a:latin typeface="Arial"/>
                <a:cs typeface="Arial"/>
              </a:rPr>
              <a:t> 2 novembre et jusqu’au 22 décembre 2023.</a:t>
            </a:r>
          </a:p>
          <a:p>
            <a:pPr algn="just">
              <a:spcBef>
                <a:spcPts val="1200"/>
              </a:spcBef>
              <a:spcAft>
                <a:spcPts val="1200"/>
              </a:spcAft>
            </a:pPr>
            <a:r>
              <a:rPr lang="fr-FR" sz="1800" b="1" dirty="0">
                <a:solidFill>
                  <a:schemeClr val="tx1"/>
                </a:solidFill>
                <a:latin typeface="Arial"/>
                <a:cs typeface="Arial"/>
              </a:rPr>
              <a:t>Pour répondre au questionnaire, vous avez deux possibilités :</a:t>
            </a:r>
          </a:p>
          <a:p>
            <a:pPr marL="285750" indent="-285750" algn="just">
              <a:spcBef>
                <a:spcPts val="1200"/>
              </a:spcBef>
              <a:spcAft>
                <a:spcPts val="1200"/>
              </a:spcAft>
              <a:buFont typeface="Arial" panose="020B0604020202020204" pitchFamily="34" charset="0"/>
              <a:buChar char="•"/>
            </a:pPr>
            <a:r>
              <a:rPr lang="fr-FR" sz="1800" b="1" dirty="0">
                <a:solidFill>
                  <a:schemeClr val="tx1"/>
                </a:solidFill>
                <a:latin typeface="Arial"/>
                <a:cs typeface="Arial"/>
              </a:rPr>
              <a:t>Cliquez sur le </a:t>
            </a:r>
            <a:r>
              <a:rPr lang="fr-FR" sz="1800" dirty="0">
                <a:solidFill>
                  <a:schemeClr val="tx1"/>
                </a:solidFill>
                <a:latin typeface="Arial"/>
                <a:cs typeface="Arial"/>
              </a:rPr>
              <a:t>lien personnalisé dans le mail qui sera envoyé à votre structure ;</a:t>
            </a:r>
          </a:p>
          <a:p>
            <a:pPr marL="285750" indent="-285750" algn="just">
              <a:spcBef>
                <a:spcPts val="1200"/>
              </a:spcBef>
              <a:spcAft>
                <a:spcPts val="1200"/>
              </a:spcAft>
              <a:buFont typeface="Arial" panose="020B0604020202020204" pitchFamily="34" charset="0"/>
              <a:buChar char="•"/>
            </a:pPr>
            <a:r>
              <a:rPr lang="fr-FR" sz="1800" b="1" dirty="0">
                <a:solidFill>
                  <a:schemeClr val="tx1"/>
                </a:solidFill>
                <a:latin typeface="Arial"/>
                <a:cs typeface="Arial"/>
              </a:rPr>
              <a:t>Rendez-vous sur </a:t>
            </a:r>
            <a:r>
              <a:rPr lang="fr-FR" sz="1800" b="1" i="0" dirty="0">
                <a:solidFill>
                  <a:srgbClr val="0000EE"/>
                </a:solidFill>
                <a:effectLst/>
                <a:latin typeface="Segoe UI" panose="020B0502040204020203" pitchFamily="34" charset="0"/>
                <a:cs typeface="Segoe UI" panose="020B0502040204020203" pitchFamily="34" charset="0"/>
                <a:hlinkClick r:id="rId4" tooltip="https://barometre-uniformation.bva-surveys.com"/>
              </a:rPr>
              <a:t>https://barometre-uniformation.bva-surveys.com</a:t>
            </a:r>
            <a:r>
              <a:rPr lang="fr-FR" sz="1800" b="1" i="0" dirty="0">
                <a:solidFill>
                  <a:srgbClr val="0000EE"/>
                </a:solidFill>
                <a:effectLst/>
                <a:latin typeface="Segoe UI" panose="020B0502040204020203" pitchFamily="34" charset="0"/>
                <a:cs typeface="Segoe UI" panose="020B0502040204020203" pitchFamily="34" charset="0"/>
              </a:rPr>
              <a:t> </a:t>
            </a:r>
            <a:r>
              <a:rPr lang="fr-FR" sz="1800" dirty="0">
                <a:solidFill>
                  <a:schemeClr val="tx1"/>
                </a:solidFill>
                <a:latin typeface="Arial"/>
                <a:cs typeface="Arial"/>
              </a:rPr>
              <a:t>muni de votre </a:t>
            </a:r>
            <a:r>
              <a:rPr lang="fr-FR" sz="1800" dirty="0" err="1">
                <a:solidFill>
                  <a:schemeClr val="tx1"/>
                </a:solidFill>
                <a:latin typeface="Arial"/>
                <a:cs typeface="Arial"/>
              </a:rPr>
              <a:t>icom</a:t>
            </a:r>
            <a:r>
              <a:rPr lang="fr-FR" sz="1800" dirty="0">
                <a:solidFill>
                  <a:schemeClr val="tx1"/>
                </a:solidFill>
                <a:latin typeface="Arial"/>
                <a:cs typeface="Arial"/>
              </a:rPr>
              <a:t>.</a:t>
            </a:r>
          </a:p>
          <a:p>
            <a:pPr algn="just">
              <a:spcBef>
                <a:spcPts val="1200"/>
              </a:spcBef>
              <a:spcAft>
                <a:spcPts val="1200"/>
              </a:spcAft>
            </a:pPr>
            <a:r>
              <a:rPr lang="fr-FR" sz="1800" dirty="0">
                <a:solidFill>
                  <a:schemeClr val="tx1"/>
                </a:solidFill>
                <a:latin typeface="Arial"/>
                <a:cs typeface="Arial"/>
              </a:rPr>
              <a:t>Répondre ne vous prendra qu’une vingtaine de minutes et </a:t>
            </a:r>
            <a:r>
              <a:rPr lang="fr-FR" sz="1800" b="1" dirty="0">
                <a:solidFill>
                  <a:schemeClr val="tx1"/>
                </a:solidFill>
                <a:latin typeface="Arial"/>
                <a:cs typeface="Arial"/>
              </a:rPr>
              <a:t>vos réponses sont essentielles </a:t>
            </a:r>
            <a:r>
              <a:rPr lang="fr-FR" sz="1800" dirty="0">
                <a:solidFill>
                  <a:schemeClr val="tx1"/>
                </a:solidFill>
                <a:latin typeface="Arial"/>
                <a:cs typeface="Arial"/>
              </a:rPr>
              <a:t>car plus vous serez nombreux à répondre au questionnaire, plus les résultats obtenus seront représentatifs !</a:t>
            </a:r>
          </a:p>
          <a:p>
            <a:pPr algn="just">
              <a:spcBef>
                <a:spcPts val="1200"/>
              </a:spcBef>
              <a:spcAft>
                <a:spcPts val="1200"/>
              </a:spcAft>
            </a:pPr>
            <a:r>
              <a:rPr lang="fr-FR" sz="1800" b="1" dirty="0">
                <a:solidFill>
                  <a:schemeClr val="tx1"/>
                </a:solidFill>
                <a:latin typeface="Arial"/>
                <a:cs typeface="Arial"/>
              </a:rPr>
              <a:t>Vous souhaitez marquer une pause dans votre saisie ? </a:t>
            </a:r>
            <a:r>
              <a:rPr lang="fr-FR" sz="1800" dirty="0">
                <a:solidFill>
                  <a:schemeClr val="tx1"/>
                </a:solidFill>
                <a:latin typeface="Arial"/>
                <a:cs typeface="Arial"/>
              </a:rPr>
              <a:t>Pas d’inquiétude : vos premières réponses seront sauvegardées automatiquement et vous pourrez poursuivre plus tard là où vous vous êtes arrêté. </a:t>
            </a:r>
          </a:p>
          <a:p>
            <a:pPr algn="just">
              <a:spcBef>
                <a:spcPts val="1200"/>
              </a:spcBef>
              <a:spcAft>
                <a:spcPts val="1200"/>
              </a:spcAft>
            </a:pPr>
            <a:r>
              <a:rPr lang="fr-FR" sz="1800" dirty="0">
                <a:solidFill>
                  <a:schemeClr val="tx1"/>
                </a:solidFill>
                <a:latin typeface="Arial"/>
                <a:cs typeface="Arial"/>
              </a:rPr>
              <a:t>En cas de difficultés pour se connecter ou pour répondre, une téléassistance sera mise en place par BVA People Consulting, le prestataire en charge de la réalisation de l’étude, via l’adresse mail suivante :</a:t>
            </a:r>
            <a:br>
              <a:rPr lang="fr-FR" sz="1800" dirty="0">
                <a:solidFill>
                  <a:schemeClr val="tx1"/>
                </a:solidFill>
                <a:latin typeface="Arial"/>
                <a:cs typeface="Arial"/>
              </a:rPr>
            </a:br>
            <a:r>
              <a:rPr lang="fr-FR" sz="1800" b="1" i="0" u="sng" strike="noStrike" dirty="0">
                <a:solidFill>
                  <a:srgbClr val="0563C1"/>
                </a:solidFill>
                <a:effectLst/>
                <a:latin typeface="Segoe UI" panose="020B0502040204020203" pitchFamily="34" charset="0"/>
                <a:hlinkClick r:id="rId5"/>
              </a:rPr>
              <a:t>Barometre-emploi-formation@bva-surveys.com</a:t>
            </a:r>
            <a:endParaRPr lang="fr-FR" sz="1800" b="1" i="0" u="sng" strike="noStrike" dirty="0">
              <a:solidFill>
                <a:srgbClr val="0563C1"/>
              </a:solidFill>
              <a:effectLst/>
              <a:latin typeface="Segoe UI" panose="020B0502040204020203" pitchFamily="34" charset="0"/>
            </a:endParaRPr>
          </a:p>
          <a:p>
            <a:pPr marL="285750" indent="-285750" algn="just">
              <a:spcBef>
                <a:spcPts val="600"/>
              </a:spcBef>
              <a:spcAft>
                <a:spcPts val="1200"/>
              </a:spcAft>
              <a:buFont typeface="Arial" panose="020B0604020202020204" pitchFamily="34" charset="0"/>
              <a:buChar char="•"/>
            </a:pPr>
            <a:endParaRPr lang="fr-FR" sz="1800" dirty="0">
              <a:solidFill>
                <a:schemeClr val="tx1"/>
              </a:solidFill>
              <a:latin typeface="Arial"/>
              <a:cs typeface="Arial"/>
            </a:endParaRPr>
          </a:p>
        </p:txBody>
      </p:sp>
      <p:pic>
        <p:nvPicPr>
          <p:cNvPr id="8" name="Image 7">
            <a:extLst>
              <a:ext uri="{FF2B5EF4-FFF2-40B4-BE49-F238E27FC236}">
                <a16:creationId xmlns:a16="http://schemas.microsoft.com/office/drawing/2014/main" id="{8704EA76-F530-4301-AC98-8E8B76DAEC1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883" y="-4743"/>
            <a:ext cx="2944256" cy="1045166"/>
          </a:xfrm>
          <a:prstGeom prst="rect">
            <a:avLst/>
          </a:prstGeom>
        </p:spPr>
      </p:pic>
      <p:sp>
        <p:nvSpPr>
          <p:cNvPr id="10" name="ZoneTexte 9">
            <a:extLst>
              <a:ext uri="{FF2B5EF4-FFF2-40B4-BE49-F238E27FC236}">
                <a16:creationId xmlns:a16="http://schemas.microsoft.com/office/drawing/2014/main" id="{F29CE6BF-879F-474C-AFDA-A89CB36FB3AC}"/>
              </a:ext>
            </a:extLst>
          </p:cNvPr>
          <p:cNvSpPr txBox="1"/>
          <p:nvPr/>
        </p:nvSpPr>
        <p:spPr>
          <a:xfrm>
            <a:off x="2920373" y="270802"/>
            <a:ext cx="6079248" cy="523220"/>
          </a:xfrm>
          <a:prstGeom prst="rect">
            <a:avLst/>
          </a:prstGeom>
          <a:noFill/>
        </p:spPr>
        <p:txBody>
          <a:bodyPr wrap="square" rtlCol="0">
            <a:spAutoFit/>
          </a:bodyPr>
          <a:lstStyle/>
          <a:p>
            <a:r>
              <a:rPr lang="fr-FR" sz="2800" b="1" dirty="0">
                <a:solidFill>
                  <a:schemeClr val="bg1"/>
                </a:solidFill>
                <a:latin typeface="Arial" panose="020B0604020202020204" pitchFamily="34" charset="0"/>
                <a:cs typeface="Arial" panose="020B0604020202020204" pitchFamily="34" charset="0"/>
              </a:rPr>
              <a:t>Comment compléter l’enquête ?</a:t>
            </a:r>
            <a:endParaRPr lang="fr-FR" sz="2800" b="1" dirty="0"/>
          </a:p>
        </p:txBody>
      </p:sp>
    </p:spTree>
    <p:extLst>
      <p:ext uri="{BB962C8B-B14F-4D97-AF65-F5344CB8AC3E}">
        <p14:creationId xmlns:p14="http://schemas.microsoft.com/office/powerpoint/2010/main" val="96082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C9E175-BDE4-436E-8DB3-E96872D876C3}"/>
              </a:ext>
            </a:extLst>
          </p:cNvPr>
          <p:cNvSpPr/>
          <p:nvPr/>
        </p:nvSpPr>
        <p:spPr>
          <a:xfrm>
            <a:off x="-23883" y="-3094"/>
            <a:ext cx="12215883" cy="1034790"/>
          </a:xfrm>
          <a:prstGeom prst="rect">
            <a:avLst/>
          </a:prstGeom>
          <a:solidFill>
            <a:srgbClr val="1E264E"/>
          </a:solidFill>
          <a:ln>
            <a:solidFill>
              <a:srgbClr val="787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itre 1">
            <a:extLst>
              <a:ext uri="{FF2B5EF4-FFF2-40B4-BE49-F238E27FC236}">
                <a16:creationId xmlns:a16="http://schemas.microsoft.com/office/drawing/2014/main" id="{9D266BF9-0D7B-46DF-8E75-DF7BEFEE81F7}"/>
              </a:ext>
            </a:extLst>
          </p:cNvPr>
          <p:cNvSpPr txBox="1">
            <a:spLocks/>
          </p:cNvSpPr>
          <p:nvPr/>
        </p:nvSpPr>
        <p:spPr>
          <a:xfrm>
            <a:off x="9600049" y="-3094"/>
            <a:ext cx="2591951" cy="1031249"/>
          </a:xfrm>
          <a:prstGeom prst="rect">
            <a:avLst/>
          </a:prstGeom>
        </p:spPr>
        <p:txBody>
          <a:bodyPr vert="horz" lIns="91428" tIns="45714" rIns="91428" bIns="45714" rtlCol="0" anchor="ctr">
            <a:normAutofit/>
          </a:bodyPr>
          <a:lstStyle>
            <a:lvl1pPr algn="l" defTabSz="1219352" rtl="0" eaLnBrk="1" latinLnBrk="0" hangingPunct="1">
              <a:spcBef>
                <a:spcPct val="0"/>
              </a:spcBef>
              <a:buNone/>
              <a:defRPr sz="3200" b="1" kern="1200">
                <a:solidFill>
                  <a:srgbClr val="1E264E"/>
                </a:solidFill>
                <a:latin typeface="Montserrat" pitchFamily="2" charset="77"/>
                <a:ea typeface="+mj-ea"/>
                <a:cs typeface="+mj-cs"/>
              </a:defRPr>
            </a:lvl1pPr>
          </a:lstStyle>
          <a:p>
            <a:r>
              <a:rPr lang="fr-FR" sz="2800" dirty="0">
                <a:solidFill>
                  <a:schemeClr val="bg1"/>
                </a:solidFill>
                <a:latin typeface="Arial" panose="020B0604020202020204" pitchFamily="34" charset="0"/>
                <a:cs typeface="Arial" panose="020B0604020202020204" pitchFamily="34" charset="0"/>
              </a:rPr>
              <a:t>ÉDITION </a:t>
            </a:r>
            <a:r>
              <a:rPr lang="fr-FR" sz="2800" dirty="0">
                <a:solidFill>
                  <a:srgbClr val="FFEC01"/>
                </a:solidFill>
                <a:latin typeface="Arial" panose="020B0604020202020204" pitchFamily="34" charset="0"/>
                <a:cs typeface="Arial" panose="020B0604020202020204" pitchFamily="34" charset="0"/>
              </a:rPr>
              <a:t>2024</a:t>
            </a:r>
          </a:p>
        </p:txBody>
      </p:sp>
      <p:pic>
        <p:nvPicPr>
          <p:cNvPr id="7" name="Image 6">
            <a:extLst>
              <a:ext uri="{FF2B5EF4-FFF2-40B4-BE49-F238E27FC236}">
                <a16:creationId xmlns:a16="http://schemas.microsoft.com/office/drawing/2014/main" id="{B7EBBB6D-57DC-4D6A-B2FD-3936CED00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5713" y="6079692"/>
            <a:ext cx="2350170" cy="733244"/>
          </a:xfrm>
          <a:prstGeom prst="rect">
            <a:avLst/>
          </a:prstGeom>
        </p:spPr>
      </p:pic>
      <p:pic>
        <p:nvPicPr>
          <p:cNvPr id="18" name="Image 17">
            <a:extLst>
              <a:ext uri="{FF2B5EF4-FFF2-40B4-BE49-F238E27FC236}">
                <a16:creationId xmlns:a16="http://schemas.microsoft.com/office/drawing/2014/main" id="{CEE1EA06-D88F-49F1-B26E-CCD637E2377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883" y="-4743"/>
            <a:ext cx="2944256" cy="1045166"/>
          </a:xfrm>
          <a:prstGeom prst="rect">
            <a:avLst/>
          </a:prstGeom>
        </p:spPr>
      </p:pic>
      <p:sp>
        <p:nvSpPr>
          <p:cNvPr id="17" name="Espace réservé du contenu 1">
            <a:extLst>
              <a:ext uri="{FF2B5EF4-FFF2-40B4-BE49-F238E27FC236}">
                <a16:creationId xmlns:a16="http://schemas.microsoft.com/office/drawing/2014/main" id="{D713DAC3-51CB-4A39-8BA6-70ECAED57B50}"/>
              </a:ext>
            </a:extLst>
          </p:cNvPr>
          <p:cNvSpPr txBox="1">
            <a:spLocks/>
          </p:cNvSpPr>
          <p:nvPr/>
        </p:nvSpPr>
        <p:spPr>
          <a:xfrm>
            <a:off x="2280370" y="2982218"/>
            <a:ext cx="9073008" cy="2100274"/>
          </a:xfrm>
          <a:prstGeom prst="rect">
            <a:avLst/>
          </a:prstGeom>
        </p:spPr>
        <p:txBody>
          <a:bodyPr>
            <a:normAutofit fontScale="92500"/>
          </a:bodyPr>
          <a:lstStyle>
            <a:lvl1pPr marL="0" indent="0" algn="l" defTabSz="1219352" rtl="0" eaLnBrk="1" latinLnBrk="0" hangingPunct="1">
              <a:spcBef>
                <a:spcPct val="20000"/>
              </a:spcBef>
              <a:buFont typeface="Arial" panose="020B0604020202020204" pitchFamily="34" charset="0"/>
              <a:buNone/>
              <a:defRPr sz="1600" kern="1200">
                <a:solidFill>
                  <a:srgbClr val="1E264E"/>
                </a:solidFill>
                <a:latin typeface="Montserrat" pitchFamily="2" charset="77"/>
                <a:ea typeface="+mn-ea"/>
                <a:cs typeface="+mn-cs"/>
              </a:defRPr>
            </a:lvl1pPr>
            <a:lvl2pPr marL="1181176" indent="-571500" algn="l" defTabSz="1219352" rtl="0" eaLnBrk="1" latinLnBrk="0" hangingPunct="1">
              <a:spcBef>
                <a:spcPct val="20000"/>
              </a:spcBef>
              <a:buFont typeface="Arial" panose="020B0604020202020204" pitchFamily="34" charset="0"/>
              <a:buChar char="•"/>
              <a:defRPr sz="1600" kern="1200">
                <a:solidFill>
                  <a:srgbClr val="1E264E"/>
                </a:solidFill>
                <a:latin typeface="Montserrat" pitchFamily="2" charset="77"/>
                <a:ea typeface="+mn-ea"/>
                <a:cs typeface="+mn-cs"/>
              </a:defRPr>
            </a:lvl2pPr>
            <a:lvl3pPr marL="1524191" indent="-304838" algn="l" defTabSz="1219352" rtl="0" eaLnBrk="1" latinLnBrk="0" hangingPunct="1">
              <a:spcBef>
                <a:spcPct val="20000"/>
              </a:spcBef>
              <a:buFont typeface="Arial" panose="020B0604020202020204" pitchFamily="34" charset="0"/>
              <a:buChar char="•"/>
              <a:defRPr sz="1400" kern="1200">
                <a:solidFill>
                  <a:srgbClr val="1E264E"/>
                </a:solidFill>
                <a:latin typeface="Montserrat" pitchFamily="2" charset="77"/>
                <a:ea typeface="+mn-ea"/>
                <a:cs typeface="+mn-cs"/>
              </a:defRPr>
            </a:lvl3pPr>
            <a:lvl4pPr marL="2000479" indent="-171450" algn="l" defTabSz="1219352" rtl="0" eaLnBrk="1" latinLnBrk="0" hangingPunct="1">
              <a:spcBef>
                <a:spcPct val="20000"/>
              </a:spcBef>
              <a:buFont typeface="Arial" panose="020B0604020202020204" pitchFamily="34" charset="0"/>
              <a:buChar char="•"/>
              <a:defRPr sz="1200" kern="1200">
                <a:solidFill>
                  <a:srgbClr val="99989C"/>
                </a:solidFill>
                <a:latin typeface="Montserrat" pitchFamily="2" charset="77"/>
                <a:ea typeface="+mn-ea"/>
                <a:cs typeface="+mn-cs"/>
              </a:defRPr>
            </a:lvl4pPr>
            <a:lvl5pPr marL="2610155" indent="-171450" algn="l" defTabSz="1219352" rtl="0" eaLnBrk="1" latinLnBrk="0" hangingPunct="1">
              <a:spcBef>
                <a:spcPct val="20000"/>
              </a:spcBef>
              <a:buFont typeface="Arial" panose="020B0604020202020204" pitchFamily="34" charset="0"/>
              <a:buChar char="•"/>
              <a:defRPr sz="1200" kern="1200">
                <a:solidFill>
                  <a:srgbClr val="99989C"/>
                </a:solidFill>
                <a:latin typeface="Montserrat" pitchFamily="2" charset="77"/>
                <a:ea typeface="+mn-ea"/>
                <a:cs typeface="+mn-cs"/>
              </a:defRPr>
            </a:lvl5pPr>
            <a:lvl6pPr marL="3353219"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895"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2572"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2248"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fr-FR" sz="2400" b="1" dirty="0">
                <a:solidFill>
                  <a:srgbClr val="8586A5"/>
                </a:solidFill>
                <a:latin typeface="Arial" panose="020B0604020202020204" pitchFamily="34" charset="0"/>
                <a:cs typeface="Arial" panose="020B0604020202020204" pitchFamily="34" charset="0"/>
              </a:rPr>
              <a:t>Faites le point sur votre activité et vos enjeux</a:t>
            </a:r>
            <a:endParaRPr lang="fr-FR" sz="2400" b="1" dirty="0">
              <a:solidFill>
                <a:srgbClr val="8586A5"/>
              </a:solidFill>
              <a:highlight>
                <a:srgbClr val="FFFF00"/>
              </a:highlight>
              <a:latin typeface="Arial" panose="020B0604020202020204" pitchFamily="34" charset="0"/>
              <a:cs typeface="Arial" panose="020B0604020202020204" pitchFamily="34" charset="0"/>
            </a:endParaRPr>
          </a:p>
          <a:p>
            <a:endParaRPr lang="fr-FR" sz="2400" b="1" dirty="0">
              <a:solidFill>
                <a:srgbClr val="8586A5"/>
              </a:solidFill>
              <a:latin typeface="Arial" panose="020B0604020202020204" pitchFamily="34" charset="0"/>
              <a:cs typeface="Arial" panose="020B0604020202020204" pitchFamily="34" charset="0"/>
            </a:endParaRPr>
          </a:p>
          <a:p>
            <a:r>
              <a:rPr lang="fr-FR" sz="2400" b="1" dirty="0">
                <a:solidFill>
                  <a:srgbClr val="8586A5"/>
                </a:solidFill>
                <a:latin typeface="Arial" panose="020B0604020202020204" pitchFamily="34" charset="0"/>
                <a:cs typeface="Arial" panose="020B0604020202020204" pitchFamily="34" charset="0"/>
              </a:rPr>
              <a:t>Exprimez vos besoins en formation, recrutement et compétences</a:t>
            </a:r>
          </a:p>
          <a:p>
            <a:endParaRPr lang="fr-FR" sz="2400" b="1" dirty="0">
              <a:solidFill>
                <a:srgbClr val="8586A5"/>
              </a:solidFill>
              <a:latin typeface="Arial" panose="020B0604020202020204" pitchFamily="34" charset="0"/>
              <a:cs typeface="Arial" panose="020B0604020202020204" pitchFamily="34" charset="0"/>
            </a:endParaRPr>
          </a:p>
          <a:p>
            <a:r>
              <a:rPr lang="fr-FR" sz="2400" b="1" dirty="0">
                <a:solidFill>
                  <a:srgbClr val="8586A5"/>
                </a:solidFill>
                <a:latin typeface="Arial" panose="020B0604020202020204" pitchFamily="34" charset="0"/>
                <a:cs typeface="Arial" panose="020B0604020202020204" pitchFamily="34" charset="0"/>
              </a:rPr>
              <a:t>Informez-nous de votre actualité emploi</a:t>
            </a:r>
          </a:p>
          <a:p>
            <a:endParaRPr lang="fr-FR" sz="2400" b="1" dirty="0">
              <a:solidFill>
                <a:srgbClr val="787E95"/>
              </a:solidFill>
              <a:latin typeface="Arial" panose="020B0604020202020204" pitchFamily="34" charset="0"/>
              <a:cs typeface="Arial" panose="020B0604020202020204" pitchFamily="34" charset="0"/>
            </a:endParaRPr>
          </a:p>
          <a:p>
            <a:endParaRPr lang="fr-FR" b="1" dirty="0">
              <a:solidFill>
                <a:srgbClr val="787E95"/>
              </a:solidFill>
              <a:latin typeface="Arial" panose="020B0604020202020204" pitchFamily="34" charset="0"/>
              <a:cs typeface="Arial" panose="020B0604020202020204" pitchFamily="34" charset="0"/>
            </a:endParaRPr>
          </a:p>
        </p:txBody>
      </p:sp>
      <p:sp>
        <p:nvSpPr>
          <p:cNvPr id="20" name="Espace réservé du titre 1">
            <a:extLst>
              <a:ext uri="{FF2B5EF4-FFF2-40B4-BE49-F238E27FC236}">
                <a16:creationId xmlns:a16="http://schemas.microsoft.com/office/drawing/2014/main" id="{83CCDDA4-A617-42F2-ABAB-D7B269835249}"/>
              </a:ext>
            </a:extLst>
          </p:cNvPr>
          <p:cNvSpPr txBox="1">
            <a:spLocks/>
          </p:cNvSpPr>
          <p:nvPr/>
        </p:nvSpPr>
        <p:spPr>
          <a:xfrm>
            <a:off x="1572255" y="1412776"/>
            <a:ext cx="8340963" cy="1872208"/>
          </a:xfrm>
          <a:prstGeom prst="rect">
            <a:avLst/>
          </a:prstGeom>
        </p:spPr>
        <p:txBody>
          <a:bodyPr vert="horz" lIns="91440" tIns="45720" rIns="91440" bIns="45720" rtlCol="0" anchor="ctr">
            <a:noAutofit/>
          </a:bodyPr>
          <a:lstStyle>
            <a:lvl1pPr algn="l" defTabSz="1219352" rtl="0" eaLnBrk="1" latinLnBrk="0" hangingPunct="1">
              <a:spcBef>
                <a:spcPct val="0"/>
              </a:spcBef>
              <a:buNone/>
              <a:defRPr sz="3200" b="1" kern="1200">
                <a:solidFill>
                  <a:srgbClr val="1E264E"/>
                </a:solidFill>
                <a:latin typeface="Montserrat" pitchFamily="2" charset="77"/>
                <a:ea typeface="+mj-ea"/>
                <a:cs typeface="+mj-cs"/>
              </a:defRPr>
            </a:lvl1pPr>
          </a:lstStyle>
          <a:p>
            <a:r>
              <a:rPr lang="fr-FR" sz="4200" dirty="0">
                <a:solidFill>
                  <a:srgbClr val="EB600D"/>
                </a:solidFill>
                <a:latin typeface="Arial" panose="020B0604020202020204" pitchFamily="34" charset="0"/>
                <a:cs typeface="Arial" panose="020B0604020202020204" pitchFamily="34" charset="0"/>
              </a:rPr>
              <a:t>Pour mieux vous faire entendre, dites-nous l’essentiel !</a:t>
            </a:r>
          </a:p>
          <a:p>
            <a:endParaRPr lang="fr-FR" sz="4200" dirty="0">
              <a:solidFill>
                <a:srgbClr val="FABA0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69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2000"/>
                            </p:stCondLst>
                            <p:childTnLst>
                              <p:par>
                                <p:cTn id="17" presetID="22" presetClass="entr" presetSubtype="8" fill="hold" grpId="0" nodeType="afterEffect">
                                  <p:stCondLst>
                                    <p:cond delay="50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left)">
                                      <p:cBhvr>
                                        <p:cTn id="19" dur="5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50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wipe(left)">
                                      <p:cBhvr>
                                        <p:cTn id="24" dur="500"/>
                                        <p:tgtEl>
                                          <p:spTgt spid="17">
                                            <p:txEl>
                                              <p:pRg st="2" end="2"/>
                                            </p:txEl>
                                          </p:spTgt>
                                        </p:tgtEl>
                                      </p:cBhvr>
                                    </p:animEffect>
                                  </p:childTnLst>
                                </p:cTn>
                              </p:par>
                            </p:childTnLst>
                          </p:cTn>
                        </p:par>
                        <p:par>
                          <p:cTn id="25" fill="hold">
                            <p:stCondLst>
                              <p:cond delay="1000"/>
                            </p:stCondLst>
                            <p:childTnLst>
                              <p:par>
                                <p:cTn id="26" presetID="22" presetClass="entr" presetSubtype="8" fill="hold" grpId="0" nodeType="afterEffect">
                                  <p:stCondLst>
                                    <p:cond delay="50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wipe(left)">
                                      <p:cBhvr>
                                        <p:cTn id="2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build="p"/>
      <p:bldP spid="2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354</Words>
  <Application>Microsoft Office PowerPoint</Application>
  <PresentationFormat>Grand écran</PresentationFormat>
  <Paragraphs>31</Paragraphs>
  <Slides>4</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Calibri Light</vt:lpstr>
      <vt:lpstr>Segoe UI</vt:lpstr>
      <vt:lpstr>Thème Office</vt:lpstr>
      <vt:lpstr>Présentation PowerPoint</vt:lpstr>
      <vt:lpstr>Présentation PowerPoint</vt:lpstr>
      <vt:lpstr>Présentation PowerPoint</vt:lpstr>
      <vt:lpstr>Présentation PowerPoint</vt:lpstr>
    </vt:vector>
  </TitlesOfParts>
  <Company>Uniformation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Clément Victoria</dc:creator>
  <cp:lastModifiedBy>Clément Victoria</cp:lastModifiedBy>
  <cp:revision>41</cp:revision>
  <cp:lastPrinted>2023-09-01T07:26:51Z</cp:lastPrinted>
  <dcterms:created xsi:type="dcterms:W3CDTF">2023-03-02T08:13:35Z</dcterms:created>
  <dcterms:modified xsi:type="dcterms:W3CDTF">2023-10-13T12:21:20Z</dcterms:modified>
</cp:coreProperties>
</file>